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0" r:id="rId2"/>
    <p:sldId id="259" r:id="rId3"/>
    <p:sldId id="261" r:id="rId4"/>
    <p:sldId id="262" r:id="rId5"/>
    <p:sldId id="263" r:id="rId6"/>
    <p:sldId id="273" r:id="rId7"/>
    <p:sldId id="274" r:id="rId8"/>
    <p:sldId id="266" r:id="rId9"/>
    <p:sldId id="275" r:id="rId10"/>
    <p:sldId id="277" r:id="rId11"/>
    <p:sldId id="267" r:id="rId12"/>
    <p:sldId id="276" r:id="rId13"/>
    <p:sldId id="268" r:id="rId14"/>
    <p:sldId id="27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DCDCD"/>
    <a:srgbClr val="F0F0F0"/>
    <a:srgbClr val="5050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 varScale="1">
        <p:scale>
          <a:sx n="81" d="100"/>
          <a:sy n="81" d="100"/>
        </p:scale>
        <p:origin x="50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656618-4FFE-48D6-B411-6D79F90C2525}" type="datetimeFigureOut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6DF245-E8BB-4720-B577-598F577D1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088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6DF245-E8BB-4720-B577-598F577D140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8887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6DF245-E8BB-4720-B577-598F577D140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894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6DF245-E8BB-4720-B577-598F577D140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9424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0761B-C655-4282-85F2-9A48D24CB3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2F2DAAB-D6B5-46F6-9E63-1337B0B2E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11686E-0A43-4910-BCE7-26F8C52E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C2689DC3-0EF5-4CBE-9774-DD66499BA18F}"/>
              </a:ext>
            </a:extLst>
          </p:cNvPr>
          <p:cNvSpPr txBox="1">
            <a:spLocks/>
          </p:cNvSpPr>
          <p:nvPr userDrawn="1"/>
        </p:nvSpPr>
        <p:spPr>
          <a:xfrm>
            <a:off x="479208" y="11823"/>
            <a:ext cx="10284176" cy="365125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1800" dirty="0"/>
              <a:t>C:\KPU.exe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9538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468092-7C10-4A8B-B1FA-2C564166C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73797" y="6436199"/>
            <a:ext cx="6444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fld id="{9631D838-48A1-4817-94E7-711C86C5029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518C92F-7545-4376-A11B-B0F5E6A66D04}"/>
              </a:ext>
            </a:extLst>
          </p:cNvPr>
          <p:cNvSpPr/>
          <p:nvPr/>
        </p:nvSpPr>
        <p:spPr>
          <a:xfrm>
            <a:off x="11857474" y="385483"/>
            <a:ext cx="334525" cy="6472518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959E506-F555-463B-B2DA-0687AC4F4BB7}"/>
              </a:ext>
            </a:extLst>
          </p:cNvPr>
          <p:cNvSpPr/>
          <p:nvPr/>
        </p:nvSpPr>
        <p:spPr>
          <a:xfrm>
            <a:off x="0" y="1"/>
            <a:ext cx="12192000" cy="38548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7058804-C0C5-43DE-B7C6-0158C03D8105}"/>
              </a:ext>
            </a:extLst>
          </p:cNvPr>
          <p:cNvGrpSpPr/>
          <p:nvPr/>
        </p:nvGrpSpPr>
        <p:grpSpPr>
          <a:xfrm>
            <a:off x="10993555" y="109258"/>
            <a:ext cx="983292" cy="166967"/>
            <a:chOff x="1435966" y="463408"/>
            <a:chExt cx="983292" cy="166967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DF2F8D4-4155-4992-8ADC-8D604BE8135C}"/>
                </a:ext>
              </a:extLst>
            </p:cNvPr>
            <p:cNvCxnSpPr>
              <a:cxnSpLocks/>
            </p:cNvCxnSpPr>
            <p:nvPr/>
          </p:nvCxnSpPr>
          <p:spPr>
            <a:xfrm>
              <a:off x="1435966" y="546891"/>
              <a:ext cx="21347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D43D0AF7-FD22-4A5E-8B2E-215B74F9E416}"/>
                </a:ext>
              </a:extLst>
            </p:cNvPr>
            <p:cNvSpPr/>
            <p:nvPr/>
          </p:nvSpPr>
          <p:spPr>
            <a:xfrm>
              <a:off x="1879606" y="463408"/>
              <a:ext cx="166967" cy="16696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BC290C7-1AE3-4F14-BCE5-41BE45F6FE7F}"/>
                </a:ext>
              </a:extLst>
            </p:cNvPr>
            <p:cNvGrpSpPr/>
            <p:nvPr/>
          </p:nvGrpSpPr>
          <p:grpSpPr>
            <a:xfrm rot="2700000">
              <a:off x="2252291" y="463408"/>
              <a:ext cx="166967" cy="166967"/>
              <a:chOff x="2130126" y="446263"/>
              <a:chExt cx="166967" cy="166967"/>
            </a:xfrm>
          </p:grpSpPr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ABE4AB69-3747-4547-AFCA-AEA7DBCB84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13610" y="446263"/>
                <a:ext cx="0" cy="166967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871EC390-593D-4A15-BCDC-CA81D94490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126" y="529747"/>
                <a:ext cx="166967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" name="1/2 액자 11">
            <a:extLst>
              <a:ext uri="{FF2B5EF4-FFF2-40B4-BE49-F238E27FC236}">
                <a16:creationId xmlns:a16="http://schemas.microsoft.com/office/drawing/2014/main" id="{D856BA7B-600C-40E1-A06D-A40937A71C95}"/>
              </a:ext>
            </a:extLst>
          </p:cNvPr>
          <p:cNvSpPr/>
          <p:nvPr/>
        </p:nvSpPr>
        <p:spPr>
          <a:xfrm rot="2700000">
            <a:off x="11967052" y="491047"/>
            <a:ext cx="115366" cy="123509"/>
          </a:xfrm>
          <a:prstGeom prst="halfFrame">
            <a:avLst/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1/2 액자 12">
            <a:extLst>
              <a:ext uri="{FF2B5EF4-FFF2-40B4-BE49-F238E27FC236}">
                <a16:creationId xmlns:a16="http://schemas.microsoft.com/office/drawing/2014/main" id="{9FB76BFE-C1D5-4596-9113-7267C71500E1}"/>
              </a:ext>
            </a:extLst>
          </p:cNvPr>
          <p:cNvSpPr/>
          <p:nvPr/>
        </p:nvSpPr>
        <p:spPr>
          <a:xfrm rot="13500000">
            <a:off x="11967052" y="6661015"/>
            <a:ext cx="115366" cy="123509"/>
          </a:xfrm>
          <a:prstGeom prst="halfFrame">
            <a:avLst/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4" name="그래픽 13" descr="브라우저 창">
            <a:extLst>
              <a:ext uri="{FF2B5EF4-FFF2-40B4-BE49-F238E27FC236}">
                <a16:creationId xmlns:a16="http://schemas.microsoft.com/office/drawing/2014/main" id="{A707C2FC-C21D-4D8B-A7E6-18E3AA140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828" y="43965"/>
            <a:ext cx="297552" cy="29755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1ADA59-7220-4272-A5AF-CDD6C31006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87DD52A-A2AB-4658-8C8C-BF547652AFA3}"/>
              </a:ext>
            </a:extLst>
          </p:cNvPr>
          <p:cNvSpPr/>
          <p:nvPr/>
        </p:nvSpPr>
        <p:spPr>
          <a:xfrm>
            <a:off x="331776" y="50775"/>
            <a:ext cx="10274743" cy="277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240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C894B3-50E2-4B3E-A7BC-065C74322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E8583283-EC51-474E-8F3E-BEDEF93C95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1092201"/>
            <a:ext cx="10800000" cy="1940559"/>
          </a:xfrm>
          <a:ln>
            <a:noFill/>
          </a:ln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ko-KR" altLang="en-US" b="1" dirty="0"/>
              <a:t>고급프로그래밍 설계과제 제안서</a:t>
            </a:r>
            <a:br>
              <a:rPr lang="en-US" altLang="ko-KR" b="1" dirty="0"/>
            </a:br>
            <a:r>
              <a:rPr lang="en-US" altLang="ko-KR" sz="3000" b="1" dirty="0">
                <a:solidFill>
                  <a:srgbClr val="0000FF"/>
                </a:solidFill>
              </a:rPr>
              <a:t>&lt; </a:t>
            </a:r>
            <a:r>
              <a:rPr lang="ko-KR" altLang="en-US" sz="3000" b="1" dirty="0">
                <a:solidFill>
                  <a:srgbClr val="0000FF"/>
                </a:solidFill>
              </a:rPr>
              <a:t>채팅 기반 인물 맞추기 게임 </a:t>
            </a:r>
            <a:r>
              <a:rPr lang="en-US" altLang="ko-KR" sz="3000" b="1" dirty="0">
                <a:solidFill>
                  <a:srgbClr val="0000FF"/>
                </a:solidFill>
              </a:rPr>
              <a:t>&gt;</a:t>
            </a:r>
            <a:endParaRPr lang="ko-KR" altLang="en-US" sz="3000" dirty="0">
              <a:solidFill>
                <a:srgbClr val="0000FF"/>
              </a:solidFill>
            </a:endParaRPr>
          </a:p>
        </p:txBody>
      </p:sp>
      <p:graphicFrame>
        <p:nvGraphicFramePr>
          <p:cNvPr id="33" name="표 33">
            <a:extLst>
              <a:ext uri="{FF2B5EF4-FFF2-40B4-BE49-F238E27FC236}">
                <a16:creationId xmlns:a16="http://schemas.microsoft.com/office/drawing/2014/main" id="{B964A338-6EC4-4464-A29B-CA82E3BE3B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301118"/>
              </p:ext>
            </p:extLst>
          </p:nvPr>
        </p:nvGraphicFramePr>
        <p:xfrm>
          <a:off x="6418203" y="3850642"/>
          <a:ext cx="4622800" cy="23112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4518">
                  <a:extLst>
                    <a:ext uri="{9D8B030D-6E8A-4147-A177-3AD203B41FA5}">
                      <a16:colId xmlns:a16="http://schemas.microsoft.com/office/drawing/2014/main" val="18767407"/>
                    </a:ext>
                  </a:extLst>
                </a:gridCol>
                <a:gridCol w="3338282">
                  <a:extLst>
                    <a:ext uri="{9D8B030D-6E8A-4147-A177-3AD203B41FA5}">
                      <a16:colId xmlns:a16="http://schemas.microsoft.com/office/drawing/2014/main" val="1130110133"/>
                    </a:ext>
                  </a:extLst>
                </a:gridCol>
              </a:tblGrid>
              <a:tr h="554943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2700" b="1" dirty="0" err="1"/>
                        <a:t>팀명</a:t>
                      </a:r>
                      <a:r>
                        <a:rPr lang="ko-KR" altLang="en-US" sz="2700" b="1" dirty="0"/>
                        <a:t> </a:t>
                      </a:r>
                      <a:r>
                        <a:rPr lang="en-US" altLang="ko-KR" sz="2700" b="1" dirty="0"/>
                        <a:t>:  </a:t>
                      </a:r>
                      <a:r>
                        <a:rPr lang="ko-KR" altLang="en-US" sz="2700" b="1" dirty="0" err="1"/>
                        <a:t>코린이들</a:t>
                      </a:r>
                      <a:r>
                        <a:rPr lang="ko-KR" altLang="en-US" sz="2700" b="1" dirty="0"/>
                        <a:t> </a:t>
                      </a:r>
                    </a:p>
                  </a:txBody>
                  <a:tcPr marL="136835" marR="136835" marT="68418" marB="68418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936290"/>
                  </a:ext>
                </a:extLst>
              </a:tr>
              <a:tr h="5854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700" b="1" dirty="0"/>
                        <a:t>팀원</a:t>
                      </a:r>
                      <a:r>
                        <a:rPr lang="en-US" altLang="ko-KR" sz="2700" b="1" dirty="0"/>
                        <a:t>1 :</a:t>
                      </a:r>
                      <a:r>
                        <a:rPr lang="en-US" altLang="ko-KR" sz="2700" dirty="0"/>
                        <a:t> </a:t>
                      </a:r>
                      <a:endParaRPr lang="ko-KR" altLang="en-US" sz="2700" b="0" dirty="0">
                        <a:latin typeface="+mn-lt"/>
                      </a:endParaRPr>
                    </a:p>
                  </a:txBody>
                  <a:tcPr marL="136835" marR="136835" marT="68418" marB="68418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700" dirty="0" err="1"/>
                        <a:t>이길형</a:t>
                      </a:r>
                      <a:r>
                        <a:rPr lang="ko-KR" altLang="en-US" sz="2700" dirty="0"/>
                        <a:t> </a:t>
                      </a:r>
                      <a:r>
                        <a:rPr lang="en-US" altLang="ko-KR" sz="2700" dirty="0"/>
                        <a:t>2017150048</a:t>
                      </a:r>
                      <a:endParaRPr lang="ko-KR" altLang="en-US" sz="2700" b="0" dirty="0">
                        <a:latin typeface="+mn-lt"/>
                      </a:endParaRPr>
                    </a:p>
                  </a:txBody>
                  <a:tcPr marL="136835" marR="136835" marT="68418" marB="6841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942425"/>
                  </a:ext>
                </a:extLst>
              </a:tr>
              <a:tr h="5854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700" b="1" dirty="0"/>
                        <a:t>팀원</a:t>
                      </a:r>
                      <a:r>
                        <a:rPr lang="en-US" altLang="ko-KR" sz="2700" b="1" dirty="0"/>
                        <a:t>2 :</a:t>
                      </a:r>
                      <a:r>
                        <a:rPr lang="en-US" altLang="ko-KR" sz="2700" dirty="0"/>
                        <a:t> </a:t>
                      </a:r>
                      <a:endParaRPr lang="ko-KR" altLang="en-US" sz="2700" b="0" dirty="0">
                        <a:latin typeface="+mn-lt"/>
                      </a:endParaRPr>
                    </a:p>
                  </a:txBody>
                  <a:tcPr marL="136835" marR="136835" marT="68418" marB="68418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700" dirty="0" err="1"/>
                        <a:t>정하림</a:t>
                      </a:r>
                      <a:r>
                        <a:rPr lang="ko-KR" altLang="en-US" sz="2700" dirty="0"/>
                        <a:t> </a:t>
                      </a:r>
                      <a:r>
                        <a:rPr lang="en-US" altLang="ko-KR" sz="2700" dirty="0"/>
                        <a:t>2017152049</a:t>
                      </a:r>
                      <a:endParaRPr lang="ko-KR" altLang="en-US" sz="2700" b="0" dirty="0">
                        <a:latin typeface="+mn-lt"/>
                      </a:endParaRPr>
                    </a:p>
                  </a:txBody>
                  <a:tcPr marL="136835" marR="136835" marT="68418" marB="6841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4551333"/>
                  </a:ext>
                </a:extLst>
              </a:tr>
              <a:tr h="585431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700" b="1" dirty="0"/>
                        <a:t>팀원</a:t>
                      </a:r>
                      <a:r>
                        <a:rPr lang="en-US" altLang="ko-KR" sz="2700" b="1" dirty="0"/>
                        <a:t>3 :</a:t>
                      </a:r>
                      <a:r>
                        <a:rPr lang="en-US" altLang="ko-KR" sz="2700" dirty="0"/>
                        <a:t> </a:t>
                      </a:r>
                      <a:endParaRPr lang="ko-KR" altLang="en-US" sz="2700" b="0" dirty="0">
                        <a:latin typeface="+mn-lt"/>
                      </a:endParaRPr>
                    </a:p>
                  </a:txBody>
                  <a:tcPr marL="136835" marR="136835" marT="68418" marB="68418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700" dirty="0"/>
                        <a:t>정수경 </a:t>
                      </a:r>
                      <a:r>
                        <a:rPr lang="en-US" altLang="ko-KR" sz="2700" dirty="0"/>
                        <a:t>2017156037</a:t>
                      </a:r>
                      <a:r>
                        <a:rPr lang="ko-KR" altLang="en-US" sz="2700" dirty="0"/>
                        <a:t> </a:t>
                      </a:r>
                      <a:endParaRPr lang="ko-KR" altLang="en-US" sz="2700" b="0" dirty="0">
                        <a:latin typeface="+mn-lt"/>
                      </a:endParaRPr>
                    </a:p>
                  </a:txBody>
                  <a:tcPr marL="136835" marR="136835" marT="68418" marB="6841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7549377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BC7B75D2-9DEB-47EC-A73A-65076A481B9C}"/>
              </a:ext>
            </a:extLst>
          </p:cNvPr>
          <p:cNvSpPr/>
          <p:nvPr/>
        </p:nvSpPr>
        <p:spPr>
          <a:xfrm>
            <a:off x="11857473" y="637256"/>
            <a:ext cx="334525" cy="297418"/>
          </a:xfrm>
          <a:prstGeom prst="rect">
            <a:avLst/>
          </a:pr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5870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374D43-EE4E-4AD8-A223-F6EC7B2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43301" y="680048"/>
            <a:ext cx="7790046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3 </a:t>
            </a:r>
            <a:r>
              <a:rPr lang="ko-KR" altLang="en-US" sz="6000" dirty="0"/>
              <a:t>소스코드 주요 부분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49086E-3E68-4848-BF31-119290831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99" y="2546944"/>
            <a:ext cx="9354014" cy="33689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9D3C97-E1F1-419B-A17F-4269386F574F}"/>
              </a:ext>
            </a:extLst>
          </p:cNvPr>
          <p:cNvSpPr txBox="1"/>
          <p:nvPr/>
        </p:nvSpPr>
        <p:spPr>
          <a:xfrm>
            <a:off x="693711" y="1989302"/>
            <a:ext cx="7329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00FF"/>
                </a:solidFill>
                <a:highlight>
                  <a:srgbClr val="FFFF00"/>
                </a:highlight>
              </a:rPr>
              <a:t>서버에서 클라이언트에게 메시지 전송하는 부분</a:t>
            </a:r>
            <a:r>
              <a:rPr lang="en-US" altLang="ko-KR" b="1" dirty="0">
                <a:solidFill>
                  <a:srgbClr val="0000FF"/>
                </a:solidFill>
                <a:highlight>
                  <a:srgbClr val="FFFF00"/>
                </a:highlight>
              </a:rPr>
              <a:t>(Message Passing)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9272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374D43-EE4E-4AD8-A223-F6EC7B2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43301" y="680048"/>
            <a:ext cx="7790046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3 </a:t>
            </a:r>
            <a:r>
              <a:rPr lang="ko-KR" altLang="en-US" sz="6000" dirty="0"/>
              <a:t>현실적 제한 요소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1B9DA55-D5B4-42DD-8208-34D6303D004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372" y="2166710"/>
            <a:ext cx="3073667" cy="334157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D1FF7A-B270-4F2F-9188-6F6B460FEF5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948241" y="2166710"/>
            <a:ext cx="5522666" cy="266526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38FAE2E-C2E2-4B0F-A91D-CCED16541C07}"/>
              </a:ext>
            </a:extLst>
          </p:cNvPr>
          <p:cNvSpPr/>
          <p:nvPr/>
        </p:nvSpPr>
        <p:spPr>
          <a:xfrm>
            <a:off x="900165" y="5462916"/>
            <a:ext cx="5522666" cy="1162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en-US" b="1" kern="100" dirty="0" err="1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시큐어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 코딩 </a:t>
            </a:r>
            <a:endParaRPr lang="en-US" altLang="ko-KR" b="1" kern="100" dirty="0">
              <a:solidFill>
                <a:srgbClr val="0000FF"/>
              </a:solidFill>
              <a:highlight>
                <a:srgbClr val="FFFF00"/>
              </a:highlight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-&gt; 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제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절 입력데이터 검증 및 표현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오버 플로우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)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-&gt; 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제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4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절 에러처리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정보 노출 방지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 &amp; 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적절한 대응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EFD5DC-A917-485C-89CC-E65EDDD6F1DB}"/>
              </a:ext>
            </a:extLst>
          </p:cNvPr>
          <p:cNvSpPr/>
          <p:nvPr/>
        </p:nvSpPr>
        <p:spPr>
          <a:xfrm>
            <a:off x="6563083" y="5143312"/>
            <a:ext cx="3412729" cy="364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UNIX API: </a:t>
            </a:r>
            <a:r>
              <a:rPr lang="en-US" altLang="ko-KR" b="1" kern="100" dirty="0" err="1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gcc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 + </a:t>
            </a:r>
            <a:r>
              <a:rPr lang="en-US" altLang="ko-KR" b="1" kern="100" dirty="0" err="1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gdb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 + make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083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374D43-EE4E-4AD8-A223-F6EC7B2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43301" y="680048"/>
            <a:ext cx="7790046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3 </a:t>
            </a:r>
            <a:r>
              <a:rPr lang="ko-KR" altLang="en-US" sz="6000" dirty="0"/>
              <a:t>현실적 제한 요소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EFD5DC-A917-485C-89CC-E65EDDD6F1DB}"/>
              </a:ext>
            </a:extLst>
          </p:cNvPr>
          <p:cNvSpPr/>
          <p:nvPr/>
        </p:nvSpPr>
        <p:spPr>
          <a:xfrm>
            <a:off x="6096000" y="2511092"/>
            <a:ext cx="3825086" cy="364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메모리 사용량을 줄일 수 있는 방안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CB6C74E-978C-4DA3-B2ED-823D2A9ED26F}"/>
              </a:ext>
            </a:extLst>
          </p:cNvPr>
          <p:cNvSpPr/>
          <p:nvPr/>
        </p:nvSpPr>
        <p:spPr>
          <a:xfrm>
            <a:off x="1146888" y="2511092"/>
            <a:ext cx="2820003" cy="364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성능을 높일 수 있는 방안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DCC01B-220B-46F7-BDE3-A8A5B634D7E9}"/>
              </a:ext>
            </a:extLst>
          </p:cNvPr>
          <p:cNvSpPr txBox="1"/>
          <p:nvPr/>
        </p:nvSpPr>
        <p:spPr>
          <a:xfrm>
            <a:off x="994488" y="3060738"/>
            <a:ext cx="482867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 </a:t>
            </a:r>
            <a:endParaRPr lang="ko-KR" altLang="ko-KR" dirty="0"/>
          </a:p>
          <a:p>
            <a:pPr lvl="0">
              <a:lnSpc>
                <a:spcPct val="150000"/>
              </a:lnSpc>
            </a:pPr>
            <a:r>
              <a:rPr lang="en-US" altLang="ko-KR" b="1" dirty="0"/>
              <a:t>1. </a:t>
            </a:r>
            <a:r>
              <a:rPr lang="ko-KR" altLang="ko-KR" b="1" dirty="0"/>
              <a:t>블록 단위 파일 읽기 </a:t>
            </a:r>
          </a:p>
          <a:p>
            <a:pPr>
              <a:lnSpc>
                <a:spcPct val="150000"/>
              </a:lnSpc>
            </a:pPr>
            <a:r>
              <a:rPr lang="en-US" altLang="ko-KR" b="1" dirty="0"/>
              <a:t>2. </a:t>
            </a:r>
            <a:r>
              <a:rPr lang="ko-KR" altLang="ko-KR" b="1" dirty="0"/>
              <a:t>루프 안에서 최대한 많은 작업 처리 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-&gt; </a:t>
            </a:r>
            <a:r>
              <a:rPr lang="ko-KR" altLang="ko-KR" b="1" dirty="0">
                <a:solidFill>
                  <a:srgbClr val="FF0000"/>
                </a:solidFill>
              </a:rPr>
              <a:t>루프가 도는 횟수 최소화</a:t>
            </a:r>
            <a:r>
              <a:rPr lang="ko-KR" altLang="ko-KR" b="1" dirty="0"/>
              <a:t>함 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3. </a:t>
            </a:r>
            <a:r>
              <a:rPr lang="ko-KR" altLang="ko-KR" b="1" dirty="0"/>
              <a:t>함수의 인자로 구조체 포인터를 넘겨주기 </a:t>
            </a:r>
            <a:r>
              <a:rPr lang="en-US" altLang="ko-KR" b="1" dirty="0"/>
              <a:t>-&gt; </a:t>
            </a:r>
            <a:r>
              <a:rPr lang="ko-KR" altLang="ko-KR" b="1" dirty="0">
                <a:solidFill>
                  <a:srgbClr val="FF0000"/>
                </a:solidFill>
              </a:rPr>
              <a:t>데이터 복사시간 단축</a:t>
            </a:r>
            <a:r>
              <a:rPr lang="ko-KR" altLang="ko-KR" b="1" dirty="0"/>
              <a:t>시킴  </a:t>
            </a:r>
          </a:p>
          <a:p>
            <a:endParaRPr lang="ko-KR" altLang="ko-KR" dirty="0"/>
          </a:p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909F7B-399B-44A1-8892-0A76E5253466}"/>
              </a:ext>
            </a:extLst>
          </p:cNvPr>
          <p:cNvSpPr txBox="1"/>
          <p:nvPr/>
        </p:nvSpPr>
        <p:spPr>
          <a:xfrm>
            <a:off x="5863815" y="3337737"/>
            <a:ext cx="5189667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1. </a:t>
            </a:r>
            <a:r>
              <a:rPr lang="ko-KR" altLang="ko-KR" b="1" dirty="0"/>
              <a:t>배열의 사이즈를 적절한 사이즈로 설정한다</a:t>
            </a:r>
            <a:r>
              <a:rPr lang="en-US" altLang="ko-KR" b="1" dirty="0"/>
              <a:t>.</a:t>
            </a:r>
            <a:endParaRPr lang="ko-KR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2. </a:t>
            </a:r>
            <a:r>
              <a:rPr lang="ko-KR" altLang="ko-KR" b="1" dirty="0"/>
              <a:t>포인터에 동적으로 메모리 영역을 할당 시 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-&gt; </a:t>
            </a:r>
            <a:r>
              <a:rPr lang="en-US" altLang="ko-KR" b="1" dirty="0">
                <a:solidFill>
                  <a:srgbClr val="FF0000"/>
                </a:solidFill>
              </a:rPr>
              <a:t>free( ) </a:t>
            </a:r>
            <a:r>
              <a:rPr lang="ko-KR" altLang="ko-KR" b="1" dirty="0">
                <a:solidFill>
                  <a:srgbClr val="FF0000"/>
                </a:solidFill>
              </a:rPr>
              <a:t>함수</a:t>
            </a:r>
            <a:r>
              <a:rPr lang="ko-KR" altLang="ko-KR" b="1" dirty="0"/>
              <a:t>로 반드시 해제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3. </a:t>
            </a:r>
            <a:r>
              <a:rPr lang="en-US" altLang="ko-KR" b="1" dirty="0" err="1"/>
              <a:t>pthread</a:t>
            </a:r>
            <a:r>
              <a:rPr lang="en-US" altLang="ko-KR" b="1" dirty="0"/>
              <a:t> </a:t>
            </a:r>
            <a:r>
              <a:rPr lang="ko-KR" altLang="ko-KR" b="1" dirty="0"/>
              <a:t>사용 시 반드시 </a:t>
            </a:r>
            <a:r>
              <a:rPr lang="ko-KR" altLang="ko-KR" b="1" dirty="0">
                <a:solidFill>
                  <a:srgbClr val="FF0000"/>
                </a:solidFill>
              </a:rPr>
              <a:t>자원을 반환하는 함수</a:t>
            </a:r>
            <a:r>
              <a:rPr lang="ko-KR" altLang="ko-KR" b="1" dirty="0"/>
              <a:t> 사용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4452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374D43-EE4E-4AD8-A223-F6EC7B2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3797" y="6436199"/>
            <a:ext cx="644406" cy="365125"/>
          </a:xfrm>
        </p:spPr>
        <p:txBody>
          <a:bodyPr/>
          <a:lstStyle/>
          <a:p>
            <a:fld id="{9631D838-48A1-4817-94E7-711C86C50290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88125" y="550926"/>
            <a:ext cx="8399646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3 </a:t>
            </a:r>
            <a:r>
              <a:rPr lang="ko-KR" altLang="en-US" sz="6000" dirty="0"/>
              <a:t>프로그램 실행 결과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113C49-95F7-416D-A1CE-94FA3578ACD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147" y="2118536"/>
            <a:ext cx="2705660" cy="324640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10E4CE6-F722-4327-B605-7F0729A59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950" y="2118536"/>
            <a:ext cx="4923604" cy="324640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E29F477-D87F-484F-B0ED-A4016FB75C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883"/>
          <a:stretch/>
        </p:blipFill>
        <p:spPr>
          <a:xfrm>
            <a:off x="90435" y="2118535"/>
            <a:ext cx="3705569" cy="328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130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374D43-EE4E-4AD8-A223-F6EC7B2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3797" y="6436199"/>
            <a:ext cx="644406" cy="365125"/>
          </a:xfrm>
        </p:spPr>
        <p:txBody>
          <a:bodyPr/>
          <a:lstStyle/>
          <a:p>
            <a:fld id="{9631D838-48A1-4817-94E7-711C86C50290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88125" y="550926"/>
            <a:ext cx="8399646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3 </a:t>
            </a:r>
            <a:r>
              <a:rPr lang="ko-KR" altLang="en-US" sz="6000" dirty="0"/>
              <a:t>프로그램 실행 결과</a:t>
            </a:r>
          </a:p>
        </p:txBody>
      </p:sp>
      <p:pic>
        <p:nvPicPr>
          <p:cNvPr id="2" name="KakaoTalk_Video_20191209_1404_48_485">
            <a:hlinkClick r:id="" action="ppaction://media"/>
            <a:extLst>
              <a:ext uri="{FF2B5EF4-FFF2-40B4-BE49-F238E27FC236}">
                <a16:creationId xmlns:a16="http://schemas.microsoft.com/office/drawing/2014/main" id="{31EF8FFF-3551-42C1-942D-C00AAC40A0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9954" y="1800993"/>
            <a:ext cx="10300520" cy="437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99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43301" y="680048"/>
            <a:ext cx="4565583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4 </a:t>
            </a:r>
            <a:r>
              <a:rPr lang="ko-KR" altLang="en-US" sz="6000" dirty="0"/>
              <a:t>역할 분담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F57016E-FA01-4C28-8D89-E60CE735B122}"/>
              </a:ext>
            </a:extLst>
          </p:cNvPr>
          <p:cNvGrpSpPr/>
          <p:nvPr/>
        </p:nvGrpSpPr>
        <p:grpSpPr>
          <a:xfrm>
            <a:off x="1057915" y="2381324"/>
            <a:ext cx="4513726" cy="2004829"/>
            <a:chOff x="6401664" y="4193352"/>
            <a:chExt cx="3803658" cy="2004829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69B9BF9-F54F-4121-82E8-F4DB4AD916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4534" y="4332817"/>
              <a:ext cx="1258433" cy="125843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B3D144A-673E-42C3-BC97-1B7EC712E452}"/>
                </a:ext>
              </a:extLst>
            </p:cNvPr>
            <p:cNvSpPr txBox="1"/>
            <p:nvPr/>
          </p:nvSpPr>
          <p:spPr>
            <a:xfrm>
              <a:off x="6401664" y="5675532"/>
              <a:ext cx="1503629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ko-KR" altLang="en-US" b="1" dirty="0" err="1">
                  <a:ea typeface="-윤고딕310" panose="02030504000101010101"/>
                </a:rPr>
                <a:t>이길형</a:t>
              </a:r>
              <a:endParaRPr kumimoji="0" lang="ko-KR" altLang="en-US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ea typeface="-윤고딕310" panose="02030504000101010101"/>
                <a:sym typeface="Arial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903AB212-8CE7-4BE8-92BE-F974A257BB5E}"/>
                </a:ext>
              </a:extLst>
            </p:cNvPr>
            <p:cNvSpPr/>
            <p:nvPr/>
          </p:nvSpPr>
          <p:spPr>
            <a:xfrm>
              <a:off x="7929171" y="4193352"/>
              <a:ext cx="2276151" cy="1800000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chemeClr val="tx1">
                  <a:lumMod val="50000"/>
                  <a:lumOff val="50000"/>
                  <a:alpha val="90000"/>
                </a:schemeClr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ko-KR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463844F-C363-44BE-9251-5B655B0916A9}"/>
                </a:ext>
              </a:extLst>
            </p:cNvPr>
            <p:cNvSpPr txBox="1"/>
            <p:nvPr/>
          </p:nvSpPr>
          <p:spPr>
            <a:xfrm>
              <a:off x="7919654" y="4351524"/>
              <a:ext cx="2285668" cy="18466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1" dirty="0">
                  <a:ea typeface="-윤고딕310" panose="02030504000101010101"/>
                </a:rPr>
                <a:t>Named Pipe  </a:t>
              </a:r>
              <a:r>
                <a:rPr lang="ko-KR" altLang="en-US" sz="1600" b="1" dirty="0">
                  <a:ea typeface="-윤고딕310" panose="02030504000101010101"/>
                </a:rPr>
                <a:t>구현</a:t>
              </a:r>
              <a:endParaRPr lang="en-US" altLang="ko-KR" sz="1600" b="1" dirty="0">
                <a:ea typeface="-윤고딕310" panose="02030504000101010101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1" dirty="0">
                  <a:ea typeface="-윤고딕310" panose="02030504000101010101"/>
                </a:rPr>
                <a:t>Name Pipe </a:t>
              </a:r>
              <a:r>
                <a:rPr lang="ko-KR" altLang="en-US" sz="1600" b="1" dirty="0">
                  <a:ea typeface="-윤고딕310" panose="02030504000101010101"/>
                </a:rPr>
                <a:t>부분 보고서 작성</a:t>
              </a:r>
              <a:endParaRPr lang="en-US" altLang="ko-KR" sz="1600" b="1" dirty="0">
                <a:ea typeface="-윤고딕310" panose="02030504000101010101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1" dirty="0">
                  <a:ea typeface="-윤고딕310" panose="02030504000101010101"/>
                </a:rPr>
                <a:t>보고서 양식 및 틀 작성</a:t>
              </a:r>
              <a:endParaRPr lang="en-US" altLang="ko-KR" sz="1600" b="1" dirty="0">
                <a:ea typeface="-윤고딕310" panose="02030504000101010101"/>
              </a:endParaRPr>
            </a:p>
            <a:p>
              <a:pPr algn="ctr">
                <a:lnSpc>
                  <a:spcPct val="150000"/>
                </a:lnSpc>
              </a:pPr>
              <a:endParaRPr kumimoji="0" lang="ko-KR" altLang="en-US" sz="1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-윤고딕310" panose="02030504000101010101"/>
                <a:ea typeface="-윤고딕310" panose="02030504000101010101"/>
                <a:sym typeface="Arial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6EB3ABD-AA5C-4D8F-ABD8-98717B5E3B7E}"/>
              </a:ext>
            </a:extLst>
          </p:cNvPr>
          <p:cNvGrpSpPr/>
          <p:nvPr/>
        </p:nvGrpSpPr>
        <p:grpSpPr>
          <a:xfrm>
            <a:off x="3930177" y="4636199"/>
            <a:ext cx="4795150" cy="1800000"/>
            <a:chOff x="6401934" y="1595568"/>
            <a:chExt cx="3710846" cy="180000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501F1BF-F097-4CEE-B72C-646C5D6A3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4533" y="1701076"/>
              <a:ext cx="1258433" cy="125843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A931ABF-2612-4FDE-A7E7-D83F742C5BAC}"/>
                </a:ext>
              </a:extLst>
            </p:cNvPr>
            <p:cNvSpPr txBox="1"/>
            <p:nvPr/>
          </p:nvSpPr>
          <p:spPr>
            <a:xfrm>
              <a:off x="6401934" y="3015942"/>
              <a:ext cx="1503629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b="1" i="0" u="none" strike="noStrike" cap="none" spc="0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ea typeface="-윤고딕310" panose="02030504000101010101"/>
                  <a:sym typeface="Arial"/>
                </a:rPr>
                <a:t>정하림</a:t>
              </a:r>
              <a:endParaRPr kumimoji="0" lang="ko-KR" altLang="en-US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ea typeface="-윤고딕310" panose="02030504000101010101"/>
                <a:sym typeface="Arial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26F49194-60F4-46B6-9025-C0E6FB10BB04}"/>
                </a:ext>
              </a:extLst>
            </p:cNvPr>
            <p:cNvSpPr/>
            <p:nvPr/>
          </p:nvSpPr>
          <p:spPr>
            <a:xfrm>
              <a:off x="7929171" y="1595568"/>
              <a:ext cx="2160000" cy="1800000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chemeClr val="tx1">
                  <a:lumMod val="50000"/>
                  <a:lumOff val="50000"/>
                  <a:alpha val="90000"/>
                </a:schemeClr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ko-KR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C736F54-CFFE-4253-825A-EFDE484DD229}"/>
                </a:ext>
              </a:extLst>
            </p:cNvPr>
            <p:cNvSpPr txBox="1"/>
            <p:nvPr/>
          </p:nvSpPr>
          <p:spPr>
            <a:xfrm>
              <a:off x="8013755" y="1815615"/>
              <a:ext cx="2099025" cy="15696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1" dirty="0">
                  <a:ea typeface="-윤고딕310" panose="02030504000101010101"/>
                </a:rPr>
                <a:t>Message Passing </a:t>
              </a:r>
              <a:r>
                <a:rPr lang="ko-KR" altLang="en-US" sz="1600" b="1" dirty="0">
                  <a:ea typeface="-윤고딕310" panose="02030504000101010101"/>
                </a:rPr>
                <a:t>구현</a:t>
              </a:r>
              <a:endParaRPr lang="en-US" altLang="ko-KR" sz="1600" b="1" dirty="0">
                <a:ea typeface="-윤고딕310" panose="02030504000101010101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1" dirty="0">
                  <a:ea typeface="-윤고딕310" panose="02030504000101010101"/>
                </a:rPr>
                <a:t>Message Passing </a:t>
              </a:r>
              <a:r>
                <a:rPr lang="ko-KR" altLang="en-US" sz="1600" b="1" dirty="0">
                  <a:ea typeface="-윤고딕310" panose="02030504000101010101"/>
                </a:rPr>
                <a:t>부분 보고서 작성 </a:t>
              </a:r>
              <a:r>
                <a:rPr lang="en-US" altLang="ko-KR" sz="1600" b="1" dirty="0">
                  <a:ea typeface="-윤고딕310" panose="02030504000101010101"/>
                </a:rPr>
                <a:t> 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1" dirty="0">
                  <a:ea typeface="-윤고딕310" panose="02030504000101010101"/>
                </a:rPr>
                <a:t>성능분석 코드 작성</a:t>
              </a: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C8D5A77-D3A8-4BF2-B52C-CF009B77FEA8}"/>
              </a:ext>
            </a:extLst>
          </p:cNvPr>
          <p:cNvGrpSpPr/>
          <p:nvPr/>
        </p:nvGrpSpPr>
        <p:grpSpPr>
          <a:xfrm>
            <a:off x="6213865" y="2376656"/>
            <a:ext cx="4774414" cy="1954069"/>
            <a:chOff x="2090929" y="1625492"/>
            <a:chExt cx="3868198" cy="1954069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B357F9AF-1CCD-472A-8F36-55D847185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2468" y="1719801"/>
              <a:ext cx="1260000" cy="12600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94ABE84-3219-4398-8318-04F3E7B0B204}"/>
                </a:ext>
              </a:extLst>
            </p:cNvPr>
            <p:cNvSpPr txBox="1"/>
            <p:nvPr/>
          </p:nvSpPr>
          <p:spPr>
            <a:xfrm>
              <a:off x="2090929" y="2993689"/>
              <a:ext cx="1503629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en-US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ea typeface="-윤고딕310" panose="02030504000101010101"/>
                  <a:sym typeface="Arial"/>
                </a:rPr>
                <a:t>정수경</a:t>
              </a: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31EFE89C-9CFD-49FA-8554-F3DC60FF8E39}"/>
                </a:ext>
              </a:extLst>
            </p:cNvPr>
            <p:cNvSpPr/>
            <p:nvPr/>
          </p:nvSpPr>
          <p:spPr>
            <a:xfrm>
              <a:off x="3602468" y="1625492"/>
              <a:ext cx="2356659" cy="1800000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chemeClr val="tx1">
                  <a:lumMod val="50000"/>
                  <a:lumOff val="50000"/>
                  <a:alpha val="90000"/>
                </a:schemeClr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altLang="ko-KR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6A6BAF7-6DE0-47B7-A93A-13401ED6AC5F}"/>
                </a:ext>
              </a:extLst>
            </p:cNvPr>
            <p:cNvSpPr txBox="1"/>
            <p:nvPr/>
          </p:nvSpPr>
          <p:spPr>
            <a:xfrm>
              <a:off x="3641653" y="2009903"/>
              <a:ext cx="2261370" cy="15696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en-US" altLang="ko-KR" sz="1600" b="1" dirty="0">
                  <a:ea typeface="-윤고딕310" panose="02030504000101010101"/>
                </a:rPr>
                <a:t>Shared Memory</a:t>
              </a:r>
              <a:r>
                <a:rPr lang="ko-KR" altLang="en-US" sz="1600" b="1" dirty="0">
                  <a:ea typeface="-윤고딕310" panose="02030504000101010101"/>
                </a:rPr>
                <a:t>로</a:t>
              </a:r>
              <a:r>
                <a:rPr lang="en-US" altLang="ko-KR" sz="1600" b="1" dirty="0">
                  <a:ea typeface="-윤고딕310" panose="02030504000101010101"/>
                </a:rPr>
                <a:t>  </a:t>
              </a:r>
              <a:r>
                <a:rPr lang="ko-KR" altLang="en-US" sz="1600" b="1" dirty="0">
                  <a:ea typeface="-윤고딕310" panose="02030504000101010101"/>
                </a:rPr>
                <a:t>구현</a:t>
              </a:r>
              <a:r>
                <a:rPr lang="en-US" altLang="ko-KR" sz="1600" b="1" dirty="0">
                  <a:ea typeface="-윤고딕310" panose="02030504000101010101"/>
                </a:rPr>
                <a:t> 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1" dirty="0">
                  <a:ea typeface="-윤고딕310" panose="02030504000101010101"/>
                </a:rPr>
                <a:t>Shared Memory </a:t>
              </a:r>
              <a:r>
                <a:rPr lang="ko-KR" altLang="en-US" sz="1600" b="1" dirty="0">
                  <a:ea typeface="-윤고딕310" panose="02030504000101010101"/>
                </a:rPr>
                <a:t>부분 보고서 작성</a:t>
              </a:r>
              <a:endParaRPr lang="en-US" altLang="ko-KR" sz="1600" b="1" dirty="0">
                <a:ea typeface="-윤고딕310" panose="02030504000101010101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600" b="1" dirty="0">
                  <a:ea typeface="-윤고딕310" panose="02030504000101010101"/>
                </a:rPr>
                <a:t>PPT </a:t>
              </a:r>
              <a:r>
                <a:rPr lang="ko-KR" altLang="en-US" sz="1600" b="1" dirty="0">
                  <a:ea typeface="-윤고딕310" panose="02030504000101010101"/>
                </a:rPr>
                <a:t>담당 </a:t>
              </a:r>
              <a:endParaRPr lang="en-US" altLang="ko-KR" sz="1600" b="1" dirty="0">
                <a:ea typeface="-윤고딕310" panose="02030504000101010101"/>
              </a:endParaRPr>
            </a:p>
            <a:p>
              <a:pPr marL="285750" indent="-285750" algn="ctr">
                <a:buFontTx/>
                <a:buChar char="-"/>
              </a:pPr>
              <a:endParaRPr lang="en-US" altLang="ko-KR" sz="1600" b="1" dirty="0">
                <a:ea typeface="-윤고딕310" panose="02030504000101010101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24296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374D43-EE4E-4AD8-A223-F6EC7B2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43301" y="680048"/>
            <a:ext cx="3346383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5 </a:t>
            </a:r>
            <a:r>
              <a:rPr lang="ko-KR" altLang="en-US" sz="6000" dirty="0"/>
              <a:t>결론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C405342-23D7-4F43-9749-7B04564BAD9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94" y="2187387"/>
            <a:ext cx="4367239" cy="3528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C91A259-8F73-432D-9B65-AAA923861FD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045" y="1300012"/>
            <a:ext cx="5387340" cy="42976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EB966D9-7622-4154-ACA9-DA0CA9363F4E}"/>
              </a:ext>
            </a:extLst>
          </p:cNvPr>
          <p:cNvSpPr/>
          <p:nvPr/>
        </p:nvSpPr>
        <p:spPr>
          <a:xfrm>
            <a:off x="5375160" y="698273"/>
            <a:ext cx="3531736" cy="364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100</a:t>
            </a:r>
            <a:r>
              <a:rPr lang="ko-KR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번 측정 후 속도 평균값 비교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5D4E82F-EF45-4C3F-8D18-547886E08EFE}"/>
              </a:ext>
            </a:extLst>
          </p:cNvPr>
          <p:cNvSpPr/>
          <p:nvPr/>
        </p:nvSpPr>
        <p:spPr>
          <a:xfrm>
            <a:off x="5613878" y="5834459"/>
            <a:ext cx="5138714" cy="364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b="1" kern="100" dirty="0">
                <a:solidFill>
                  <a:srgbClr val="FF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FIFO &lt;  Message Passing &lt; Shared Memory </a:t>
            </a:r>
            <a:endParaRPr lang="ko-KR" altLang="ko-KR" sz="12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8" name="Text Box 1197420674">
            <a:extLst>
              <a:ext uri="{FF2B5EF4-FFF2-40B4-BE49-F238E27FC236}">
                <a16:creationId xmlns:a16="http://schemas.microsoft.com/office/drawing/2014/main" id="{B3A47C6A-ED4A-416B-B49D-723ACA6E8F3B}"/>
              </a:ext>
            </a:extLst>
          </p:cNvPr>
          <p:cNvSpPr txBox="1"/>
          <p:nvPr/>
        </p:nvSpPr>
        <p:spPr>
          <a:xfrm>
            <a:off x="5525045" y="5175055"/>
            <a:ext cx="5600700" cy="5410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000" kern="1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sz="1000" kern="10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D0463FB-E4DB-4EE8-BECE-780FF47F673D}"/>
              </a:ext>
            </a:extLst>
          </p:cNvPr>
          <p:cNvSpPr/>
          <p:nvPr/>
        </p:nvSpPr>
        <p:spPr>
          <a:xfrm>
            <a:off x="545123" y="5834459"/>
            <a:ext cx="2056973" cy="364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b="1" kern="100" dirty="0" err="1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GetTimeDiff</a:t>
            </a:r>
            <a:r>
              <a:rPr lang="en-US" altLang="ko-KR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b="1" kern="100" dirty="0">
                <a:solidFill>
                  <a:srgbClr val="0000FF"/>
                </a:solidFill>
                <a:highlight>
                  <a:srgbClr val="FFFF00"/>
                </a:highlight>
                <a:latin typeface="맑은 고딕" panose="020B0503020000020004" pitchFamily="50" charset="-127"/>
                <a:cs typeface="Times New Roman" panose="02020603050405020304" pitchFamily="18" charset="0"/>
              </a:rPr>
              <a:t>함수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13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374D43-EE4E-4AD8-A223-F6EC7B2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43301" y="680048"/>
            <a:ext cx="3442636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5 </a:t>
            </a:r>
            <a:r>
              <a:rPr lang="ko-KR" altLang="en-US" sz="6000" dirty="0"/>
              <a:t>총평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E6A9EB-FB9A-44C3-A78B-8976A8686978}"/>
              </a:ext>
            </a:extLst>
          </p:cNvPr>
          <p:cNvSpPr txBox="1"/>
          <p:nvPr/>
        </p:nvSpPr>
        <p:spPr>
          <a:xfrm>
            <a:off x="619571" y="4434072"/>
            <a:ext cx="1784327" cy="3693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ea typeface="-윤고딕310" panose="02030504000101010101"/>
                <a:sym typeface="Arial"/>
              </a:rPr>
              <a:t>정수경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718A605-8B64-404A-B551-649A7918F65B}"/>
              </a:ext>
            </a:extLst>
          </p:cNvPr>
          <p:cNvSpPr/>
          <p:nvPr/>
        </p:nvSpPr>
        <p:spPr>
          <a:xfrm>
            <a:off x="4318210" y="2042930"/>
            <a:ext cx="5593923" cy="2817307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tx1">
                <a:lumMod val="50000"/>
                <a:lumOff val="50000"/>
                <a:alpha val="9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2D14507-579E-43FB-8FD6-58A86948E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37" y="3162282"/>
            <a:ext cx="1555185" cy="1260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D691F61-D874-4F49-940E-E20FC9D32F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922" y="2554796"/>
            <a:ext cx="1493358" cy="125843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05F6F15-FBE9-4250-B798-AA79409A14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893" y="4231021"/>
            <a:ext cx="1493358" cy="12584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0517AC8-4971-4075-884E-8B253051C6E8}"/>
              </a:ext>
            </a:extLst>
          </p:cNvPr>
          <p:cNvSpPr txBox="1"/>
          <p:nvPr/>
        </p:nvSpPr>
        <p:spPr>
          <a:xfrm>
            <a:off x="1951408" y="5597346"/>
            <a:ext cx="178432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b="1" dirty="0" err="1">
                <a:ea typeface="-윤고딕310" panose="02030504000101010101"/>
              </a:rPr>
              <a:t>정하림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ea typeface="-윤고딕310" panose="02030504000101010101"/>
              <a:sym typeface="Arial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C6C93F-3631-4FA2-A95F-00CC65A13E9A}"/>
              </a:ext>
            </a:extLst>
          </p:cNvPr>
          <p:cNvSpPr txBox="1"/>
          <p:nvPr/>
        </p:nvSpPr>
        <p:spPr>
          <a:xfrm>
            <a:off x="2315388" y="3870046"/>
            <a:ext cx="1784327" cy="6601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b="1" dirty="0" err="1">
                <a:ea typeface="-윤고딕310" panose="02030504000101010101"/>
              </a:rPr>
              <a:t>이길형</a:t>
            </a:r>
            <a:endParaRPr kumimoji="0" lang="ko-KR" altLang="en-US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ea typeface="-윤고딕310" panose="02030504000101010101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E4AEFA-0BDB-4C66-9877-F119463AE982}"/>
              </a:ext>
            </a:extLst>
          </p:cNvPr>
          <p:cNvSpPr txBox="1"/>
          <p:nvPr/>
        </p:nvSpPr>
        <p:spPr>
          <a:xfrm>
            <a:off x="5159136" y="2499323"/>
            <a:ext cx="4948232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b="1" dirty="0"/>
              <a:t>팀원들과 개발 영역 분배 </a:t>
            </a:r>
            <a:r>
              <a:rPr lang="en-US" altLang="ko-KR" b="1" dirty="0"/>
              <a:t>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b="1" dirty="0"/>
              <a:t>다양한 스타일의 함수 작명 규칙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3. </a:t>
            </a:r>
            <a:r>
              <a:rPr lang="ko-KR" altLang="en-US" b="1" dirty="0"/>
              <a:t>행정안전부 </a:t>
            </a:r>
            <a:r>
              <a:rPr lang="en-US" altLang="ko-KR" b="1" dirty="0"/>
              <a:t>Secure coding  </a:t>
            </a:r>
            <a:r>
              <a:rPr lang="ko-KR" altLang="en-US" b="1" dirty="0"/>
              <a:t>가이드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4. </a:t>
            </a:r>
            <a:r>
              <a:rPr lang="ko-KR" altLang="en-US" b="1" dirty="0"/>
              <a:t>리눅스 </a:t>
            </a:r>
            <a:r>
              <a:rPr lang="en-US" altLang="ko-KR" b="1" dirty="0"/>
              <a:t>API </a:t>
            </a:r>
            <a:r>
              <a:rPr lang="ko-KR" altLang="en-US" b="1" dirty="0"/>
              <a:t>사용</a:t>
            </a:r>
          </a:p>
        </p:txBody>
      </p:sp>
    </p:spTree>
    <p:extLst>
      <p:ext uri="{BB962C8B-B14F-4D97-AF65-F5344CB8AC3E}">
        <p14:creationId xmlns:p14="http://schemas.microsoft.com/office/powerpoint/2010/main" val="1920827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D64DA8-50B8-44B1-9D4D-DCFFFC358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73797" y="6436199"/>
            <a:ext cx="644406" cy="365125"/>
          </a:xfrm>
        </p:spPr>
        <p:txBody>
          <a:bodyPr/>
          <a:lstStyle/>
          <a:p>
            <a:fld id="{9631D838-48A1-4817-94E7-711C86C50290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AEF45A-0A33-4AA2-880F-26D31EFB5322}"/>
              </a:ext>
            </a:extLst>
          </p:cNvPr>
          <p:cNvSpPr txBox="1"/>
          <p:nvPr/>
        </p:nvSpPr>
        <p:spPr>
          <a:xfrm>
            <a:off x="389681" y="1836017"/>
            <a:ext cx="1092000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b="1" dirty="0"/>
              <a:t>1.</a:t>
            </a:r>
            <a:r>
              <a:rPr lang="ko-KR" altLang="en-US" sz="4000" b="1" dirty="0"/>
              <a:t>문제정의 및 요구사항 분석</a:t>
            </a:r>
            <a:endParaRPr lang="en-US" altLang="ko-KR" sz="4000" b="1" dirty="0"/>
          </a:p>
          <a:p>
            <a:pPr>
              <a:lnSpc>
                <a:spcPct val="150000"/>
              </a:lnSpc>
            </a:pPr>
            <a:r>
              <a:rPr lang="en-US" altLang="ko-KR" sz="4000" b="1" dirty="0"/>
              <a:t>2.</a:t>
            </a:r>
            <a:r>
              <a:rPr lang="ko-KR" altLang="en-US" sz="4000" b="1" dirty="0"/>
              <a:t>시스템 설계</a:t>
            </a:r>
            <a:endParaRPr lang="en-US" altLang="ko-KR" sz="4000" b="1" dirty="0"/>
          </a:p>
          <a:p>
            <a:pPr>
              <a:lnSpc>
                <a:spcPct val="150000"/>
              </a:lnSpc>
            </a:pPr>
            <a:r>
              <a:rPr lang="en-US" altLang="ko-KR" sz="4000" b="1" dirty="0"/>
              <a:t>3.</a:t>
            </a:r>
            <a:r>
              <a:rPr lang="ko-KR" altLang="en-US" sz="4000" b="1" dirty="0"/>
              <a:t>소프트웨어 구현내용</a:t>
            </a:r>
            <a:endParaRPr lang="en-US" altLang="ko-KR" sz="4000" b="1" dirty="0"/>
          </a:p>
          <a:p>
            <a:pPr>
              <a:lnSpc>
                <a:spcPct val="150000"/>
              </a:lnSpc>
            </a:pPr>
            <a:r>
              <a:rPr lang="en-US" altLang="ko-KR" sz="4000" b="1" dirty="0"/>
              <a:t>4.</a:t>
            </a:r>
            <a:r>
              <a:rPr lang="ko-KR" altLang="en-US" sz="4000" b="1" dirty="0"/>
              <a:t>팀워크</a:t>
            </a:r>
            <a:endParaRPr lang="en-US" altLang="ko-KR" sz="4000" b="1" dirty="0"/>
          </a:p>
          <a:p>
            <a:pPr>
              <a:lnSpc>
                <a:spcPct val="150000"/>
              </a:lnSpc>
            </a:pPr>
            <a:r>
              <a:rPr lang="en-US" altLang="ko-KR" sz="4000" b="1" dirty="0"/>
              <a:t>5.</a:t>
            </a:r>
            <a:r>
              <a:rPr lang="ko-KR" altLang="en-US" sz="4000" b="1" dirty="0"/>
              <a:t>결론 및 총평</a:t>
            </a:r>
            <a:endParaRPr lang="en-US" altLang="ko-KR" sz="4000" b="1" dirty="0"/>
          </a:p>
          <a:p>
            <a:pPr>
              <a:lnSpc>
                <a:spcPct val="150000"/>
              </a:lnSpc>
            </a:pPr>
            <a:endParaRPr lang="en-US" altLang="ko-KR" sz="4400" b="1" dirty="0"/>
          </a:p>
          <a:p>
            <a:endParaRPr lang="ko-KR" altLang="en-US" sz="4800" dirty="0"/>
          </a:p>
        </p:txBody>
      </p:sp>
      <p:sp>
        <p:nvSpPr>
          <p:cNvPr id="6" name="화살표: 오각형 5">
            <a:extLst>
              <a:ext uri="{FF2B5EF4-FFF2-40B4-BE49-F238E27FC236}">
                <a16:creationId xmlns:a16="http://schemas.microsoft.com/office/drawing/2014/main" id="{2BC77FDB-65DD-4FFB-818D-9430CF0C05F4}"/>
              </a:ext>
            </a:extLst>
          </p:cNvPr>
          <p:cNvSpPr/>
          <p:nvPr/>
        </p:nvSpPr>
        <p:spPr>
          <a:xfrm>
            <a:off x="365760" y="762000"/>
            <a:ext cx="3108960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/>
              <a:t>INDEX</a:t>
            </a:r>
            <a:endParaRPr lang="ko-KR" altLang="en-US" sz="60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85957DE-8644-49F5-A8B2-07239E4AB5C1}"/>
              </a:ext>
            </a:extLst>
          </p:cNvPr>
          <p:cNvSpPr/>
          <p:nvPr/>
        </p:nvSpPr>
        <p:spPr>
          <a:xfrm>
            <a:off x="11857473" y="1815644"/>
            <a:ext cx="334525" cy="297418"/>
          </a:xfrm>
          <a:prstGeom prst="rect">
            <a:avLst/>
          </a:pr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1606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125746-23EE-4577-A81F-4FC42BC17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EE89488-84BC-4576-8A98-E21B7F288635}"/>
              </a:ext>
            </a:extLst>
          </p:cNvPr>
          <p:cNvSpPr txBox="1">
            <a:spLocks/>
          </p:cNvSpPr>
          <p:nvPr/>
        </p:nvSpPr>
        <p:spPr>
          <a:xfrm>
            <a:off x="365760" y="2508571"/>
            <a:ext cx="11115040" cy="39276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 </a:t>
            </a:r>
            <a:r>
              <a:rPr lang="ko-KR" altLang="en-US" sz="2000" b="1" dirty="0"/>
              <a:t>두 개 이상의 클라이언트가 동시에 실행</a:t>
            </a:r>
            <a:r>
              <a:rPr lang="ko-KR" altLang="en-US" sz="2000" dirty="0"/>
              <a:t>될 수 있는  </a:t>
            </a:r>
            <a:r>
              <a:rPr lang="ko-KR" altLang="en-US" sz="2000" b="1" dirty="0">
                <a:solidFill>
                  <a:srgbClr val="FF0000"/>
                </a:solidFill>
              </a:rPr>
              <a:t>서버</a:t>
            </a:r>
            <a:r>
              <a:rPr lang="en-US" altLang="ko-KR" sz="2000" b="1" dirty="0">
                <a:solidFill>
                  <a:srgbClr val="FF0000"/>
                </a:solidFill>
              </a:rPr>
              <a:t>-</a:t>
            </a:r>
            <a:r>
              <a:rPr lang="ko-KR" altLang="en-US" sz="2000" b="1" dirty="0">
                <a:solidFill>
                  <a:srgbClr val="FF0000"/>
                </a:solidFill>
              </a:rPr>
              <a:t>클라이언트 구조</a:t>
            </a:r>
            <a:endParaRPr lang="en-US" altLang="ko-KR" sz="2000" b="1" dirty="0">
              <a:solidFill>
                <a:srgbClr val="FF0000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 </a:t>
            </a:r>
            <a:r>
              <a:rPr lang="en-US" altLang="ko-KR" sz="2000" b="1" dirty="0">
                <a:solidFill>
                  <a:srgbClr val="FF0000"/>
                </a:solidFill>
              </a:rPr>
              <a:t>3</a:t>
            </a:r>
            <a:r>
              <a:rPr lang="ko-KR" altLang="en-US" sz="2000" b="1" dirty="0">
                <a:solidFill>
                  <a:srgbClr val="FF0000"/>
                </a:solidFill>
              </a:rPr>
              <a:t>가지 </a:t>
            </a:r>
            <a:r>
              <a:rPr lang="en-US" altLang="ko-KR" sz="2000" b="1" dirty="0">
                <a:solidFill>
                  <a:srgbClr val="FF0000"/>
                </a:solidFill>
              </a:rPr>
              <a:t>IPC</a:t>
            </a:r>
            <a:r>
              <a:rPr lang="ko-KR" altLang="en-US" sz="2000" b="1" dirty="0">
                <a:solidFill>
                  <a:srgbClr val="FF0000"/>
                </a:solidFill>
              </a:rPr>
              <a:t>기법</a:t>
            </a:r>
            <a:r>
              <a:rPr lang="ko-KR" altLang="en-US" sz="2000" dirty="0"/>
              <a:t>으로 직접 구현</a:t>
            </a:r>
            <a:r>
              <a:rPr lang="ko-KR" altLang="en-US" sz="2000" b="1" dirty="0"/>
              <a:t> </a:t>
            </a:r>
            <a:endParaRPr lang="en-US" altLang="ko-KR" sz="2000" b="1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/>
              <a:t>3</a:t>
            </a:r>
            <a:r>
              <a:rPr lang="ko-KR" altLang="en-US" sz="2000" b="1" dirty="0"/>
              <a:t>개 이상의 프로세스</a:t>
            </a:r>
            <a:r>
              <a:rPr lang="ko-KR" altLang="en-US" sz="2000" dirty="0"/>
              <a:t>와 각 </a:t>
            </a:r>
            <a:r>
              <a:rPr lang="ko-KR" altLang="en-US" sz="2000" b="1" dirty="0"/>
              <a:t>프로세스당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개 이상의 쓰레드가 </a:t>
            </a:r>
            <a:r>
              <a:rPr lang="ko-KR" altLang="en-US" sz="2000" dirty="0"/>
              <a:t>실행되는</a:t>
            </a:r>
            <a:r>
              <a:rPr lang="ko-KR" altLang="en-US" sz="2000" b="1" dirty="0"/>
              <a:t> </a:t>
            </a:r>
            <a:r>
              <a:rPr lang="ko-KR" altLang="en-US" sz="2000" b="1" dirty="0">
                <a:solidFill>
                  <a:srgbClr val="FF0000"/>
                </a:solidFill>
              </a:rPr>
              <a:t>멀티 쓰레드</a:t>
            </a:r>
            <a:r>
              <a:rPr lang="ko-KR" altLang="en-US" sz="2000" b="1" dirty="0"/>
              <a:t>를</a:t>
            </a:r>
            <a:r>
              <a:rPr lang="ko-KR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ko-KR" sz="2000" b="1" dirty="0">
                <a:solidFill>
                  <a:srgbClr val="FF0000"/>
                </a:solidFill>
              </a:rPr>
              <a:t>synchronization tool</a:t>
            </a:r>
            <a:r>
              <a:rPr lang="ko-KR" altLang="en-US" sz="2000" dirty="0"/>
              <a:t>을 사용하여 </a:t>
            </a:r>
            <a:r>
              <a:rPr lang="ko-KR" altLang="en-US" sz="2000" b="1" dirty="0"/>
              <a:t>병행작업</a:t>
            </a:r>
            <a:r>
              <a:rPr lang="ko-KR" altLang="en-US" sz="2000" dirty="0"/>
              <a:t>을 수행</a:t>
            </a:r>
            <a:r>
              <a:rPr lang="ko-KR" altLang="en-US" sz="2000" b="1" dirty="0"/>
              <a:t> </a:t>
            </a:r>
            <a:endParaRPr lang="en-US" altLang="ko-KR" sz="2000" b="1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구현에 있어</a:t>
            </a:r>
            <a:r>
              <a:rPr lang="en-US" altLang="ko-KR" sz="2000" dirty="0">
                <a:solidFill>
                  <a:srgbClr val="92D050"/>
                </a:solidFill>
              </a:rPr>
              <a:t> </a:t>
            </a:r>
            <a:r>
              <a:rPr lang="en-US" altLang="ko-KR" sz="2000" b="1" dirty="0">
                <a:solidFill>
                  <a:srgbClr val="92D050"/>
                </a:solidFill>
              </a:rPr>
              <a:t>Secure coding </a:t>
            </a:r>
            <a:r>
              <a:rPr lang="ko-KR" altLang="en-US" sz="2000" b="1" dirty="0">
                <a:solidFill>
                  <a:srgbClr val="92D050"/>
                </a:solidFill>
              </a:rPr>
              <a:t>기법</a:t>
            </a:r>
            <a:r>
              <a:rPr lang="en-US" altLang="ko-KR" sz="2000" b="1" dirty="0">
                <a:solidFill>
                  <a:srgbClr val="92D050"/>
                </a:solidFill>
              </a:rPr>
              <a:t> </a:t>
            </a:r>
            <a:r>
              <a:rPr lang="en-US" altLang="ko-KR" sz="2000" b="1" dirty="0"/>
              <a:t>+ </a:t>
            </a:r>
            <a:r>
              <a:rPr lang="ko-KR" altLang="en-US" sz="2000" b="1" dirty="0">
                <a:solidFill>
                  <a:srgbClr val="92D050"/>
                </a:solidFill>
              </a:rPr>
              <a:t>성능 최적화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+ </a:t>
            </a:r>
            <a:r>
              <a:rPr lang="ko-KR" altLang="en-US" sz="2000" b="1" dirty="0">
                <a:solidFill>
                  <a:srgbClr val="92D050"/>
                </a:solidFill>
              </a:rPr>
              <a:t>메모리 사용량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+ </a:t>
            </a:r>
            <a:r>
              <a:rPr lang="en-US" altLang="ko-KR" sz="2000" b="1" dirty="0">
                <a:solidFill>
                  <a:srgbClr val="92D050"/>
                </a:solidFill>
              </a:rPr>
              <a:t>Linux API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사용</a:t>
            </a:r>
            <a:endParaRPr lang="en-US" altLang="ko-KR" sz="2000" b="1" dirty="0"/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사용한 </a:t>
            </a:r>
            <a:r>
              <a:rPr lang="en-US" altLang="ko-KR" sz="2000" dirty="0"/>
              <a:t>IPC </a:t>
            </a:r>
            <a:r>
              <a:rPr lang="ko-KR" altLang="en-US" sz="2000" dirty="0"/>
              <a:t>기법에 따른 </a:t>
            </a:r>
            <a:r>
              <a:rPr lang="ko-KR" altLang="en-US" sz="2000" b="1" dirty="0">
                <a:solidFill>
                  <a:srgbClr val="FF0000"/>
                </a:solidFill>
              </a:rPr>
              <a:t>성능 차이 비교 분석</a:t>
            </a:r>
            <a:endParaRPr lang="en-US" altLang="ko-KR" sz="2000" b="1" dirty="0">
              <a:solidFill>
                <a:srgbClr val="FF0000"/>
              </a:solidFill>
            </a:endParaRP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sp>
        <p:nvSpPr>
          <p:cNvPr id="7" name="화살표: 오각형 6">
            <a:extLst>
              <a:ext uri="{FF2B5EF4-FFF2-40B4-BE49-F238E27FC236}">
                <a16:creationId xmlns:a16="http://schemas.microsoft.com/office/drawing/2014/main" id="{313C33A4-AB3C-46FB-9E59-CED78A34F4FC}"/>
              </a:ext>
            </a:extLst>
          </p:cNvPr>
          <p:cNvSpPr/>
          <p:nvPr/>
        </p:nvSpPr>
        <p:spPr>
          <a:xfrm>
            <a:off x="365760" y="762000"/>
            <a:ext cx="10655166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1 </a:t>
            </a:r>
            <a:r>
              <a:rPr lang="ko-KR" altLang="en-US" sz="6000" dirty="0"/>
              <a:t>문제정의 및 설계과제 목표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740103-93A3-4423-AE77-63E65500F09C}"/>
              </a:ext>
            </a:extLst>
          </p:cNvPr>
          <p:cNvSpPr/>
          <p:nvPr/>
        </p:nvSpPr>
        <p:spPr>
          <a:xfrm>
            <a:off x="11857473" y="3131582"/>
            <a:ext cx="334525" cy="297418"/>
          </a:xfrm>
          <a:prstGeom prst="rect">
            <a:avLst/>
          </a:pr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2684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36CF84-AE1D-4895-8A07-AB2823427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8" name="화살표: 오각형 7">
            <a:extLst>
              <a:ext uri="{FF2B5EF4-FFF2-40B4-BE49-F238E27FC236}">
                <a16:creationId xmlns:a16="http://schemas.microsoft.com/office/drawing/2014/main" id="{D02F105E-4753-44D0-8617-B5EF5EE59377}"/>
              </a:ext>
            </a:extLst>
          </p:cNvPr>
          <p:cNvSpPr/>
          <p:nvPr/>
        </p:nvSpPr>
        <p:spPr>
          <a:xfrm>
            <a:off x="365759" y="762000"/>
            <a:ext cx="6227545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1 </a:t>
            </a:r>
            <a:r>
              <a:rPr lang="ko-KR" altLang="en-US" sz="6000" dirty="0"/>
              <a:t>요구사항 분석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68527CB-55C3-460A-A6C2-ED0046FFF666}"/>
              </a:ext>
            </a:extLst>
          </p:cNvPr>
          <p:cNvGrpSpPr/>
          <p:nvPr/>
        </p:nvGrpSpPr>
        <p:grpSpPr>
          <a:xfrm>
            <a:off x="411480" y="2115478"/>
            <a:ext cx="11645523" cy="3795961"/>
            <a:chOff x="365760" y="2267423"/>
            <a:chExt cx="11645523" cy="3795961"/>
          </a:xfrm>
        </p:grpSpPr>
        <p:sp>
          <p:nvSpPr>
            <p:cNvPr id="6" name="내용 개체 틀 2">
              <a:extLst>
                <a:ext uri="{FF2B5EF4-FFF2-40B4-BE49-F238E27FC236}">
                  <a16:creationId xmlns:a16="http://schemas.microsoft.com/office/drawing/2014/main" id="{6F6D802F-0712-4318-B6FB-A2DD78376800}"/>
                </a:ext>
              </a:extLst>
            </p:cNvPr>
            <p:cNvSpPr txBox="1">
              <a:spLocks/>
            </p:cNvSpPr>
            <p:nvPr/>
          </p:nvSpPr>
          <p:spPr>
            <a:xfrm>
              <a:off x="365760" y="3037447"/>
              <a:ext cx="5408037" cy="3025937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200000"/>
                </a:lnSpc>
              </a:pPr>
              <a:r>
                <a:rPr lang="en-US" altLang="ko-KR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C o r e </a:t>
              </a:r>
            </a:p>
            <a:p>
              <a:pPr marL="342900" indent="-342900" algn="l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2300" b="1" strike="sngStrike" dirty="0">
                  <a:solidFill>
                    <a:srgbClr val="FF0000"/>
                  </a:solidFill>
                </a:rPr>
                <a:t>사용자 </a:t>
              </a:r>
              <a:r>
                <a:rPr lang="en-US" altLang="ko-KR" sz="2300" b="1" strike="sngStrike" dirty="0">
                  <a:solidFill>
                    <a:srgbClr val="FF0000"/>
                  </a:solidFill>
                </a:rPr>
                <a:t>1</a:t>
              </a:r>
              <a:r>
                <a:rPr lang="ko-KR" altLang="en-US" sz="2300" b="1" strike="sngStrike" dirty="0">
                  <a:solidFill>
                    <a:srgbClr val="FF0000"/>
                  </a:solidFill>
                </a:rPr>
                <a:t>대 </a:t>
              </a:r>
              <a:r>
                <a:rPr lang="en-US" altLang="ko-KR" sz="2300" b="1" strike="sngStrike" dirty="0">
                  <a:solidFill>
                    <a:srgbClr val="FF0000"/>
                  </a:solidFill>
                </a:rPr>
                <a:t>1 </a:t>
              </a:r>
              <a:r>
                <a:rPr lang="ko-KR" altLang="en-US" sz="2300" b="1" strike="sngStrike" dirty="0">
                  <a:solidFill>
                    <a:srgbClr val="FF0000"/>
                  </a:solidFill>
                </a:rPr>
                <a:t>채팅 기능</a:t>
              </a:r>
              <a:endParaRPr lang="en-US" altLang="ko-KR" sz="2300" b="1" strike="sngStrike" dirty="0">
                <a:solidFill>
                  <a:srgbClr val="FF0000"/>
                </a:solidFill>
              </a:endParaRPr>
            </a:p>
            <a:p>
              <a:pPr marL="342900" indent="-342900" algn="l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2300" b="1" strike="sngStrike" dirty="0">
                  <a:solidFill>
                    <a:srgbClr val="FF0000"/>
                  </a:solidFill>
                </a:rPr>
                <a:t>아스키코드로 변환된 인물 사진 출제 기능</a:t>
              </a:r>
              <a:endParaRPr lang="en-US" altLang="ko-KR" sz="2300" b="1" strike="sngStrike" dirty="0">
                <a:solidFill>
                  <a:srgbClr val="FF0000"/>
                </a:solidFill>
              </a:endParaRPr>
            </a:p>
            <a:p>
              <a:endParaRPr lang="ko-KR" altLang="en-US" dirty="0"/>
            </a:p>
          </p:txBody>
        </p:sp>
        <p:sp>
          <p:nvSpPr>
            <p:cNvPr id="9" name="내용 개체 틀 2">
              <a:extLst>
                <a:ext uri="{FF2B5EF4-FFF2-40B4-BE49-F238E27FC236}">
                  <a16:creationId xmlns:a16="http://schemas.microsoft.com/office/drawing/2014/main" id="{5AB7155A-CC8C-4C6A-B6F5-7F14A6D4D258}"/>
                </a:ext>
              </a:extLst>
            </p:cNvPr>
            <p:cNvSpPr txBox="1">
              <a:spLocks/>
            </p:cNvSpPr>
            <p:nvPr/>
          </p:nvSpPr>
          <p:spPr>
            <a:xfrm>
              <a:off x="6050280" y="2267423"/>
              <a:ext cx="5961003" cy="3025937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200000"/>
                </a:lnSpc>
              </a:pPr>
              <a:r>
                <a:rPr lang="en-US" altLang="ko-KR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S u b</a:t>
              </a:r>
            </a:p>
            <a:p>
              <a:pPr marL="342900" indent="-342900" algn="l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2300" b="1" strike="sngStrike" dirty="0">
                  <a:solidFill>
                    <a:srgbClr val="0070C0"/>
                  </a:solidFill>
                </a:rPr>
                <a:t>입장 기능</a:t>
              </a:r>
              <a:endParaRPr lang="en-US" altLang="ko-KR" sz="2300" b="1" strike="sngStrike" dirty="0">
                <a:solidFill>
                  <a:srgbClr val="0070C0"/>
                </a:solidFill>
              </a:endParaRPr>
            </a:p>
            <a:p>
              <a:pPr marL="342900" indent="-342900" algn="l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2300" b="1" strike="sngStrike" dirty="0">
                  <a:solidFill>
                    <a:srgbClr val="0070C0"/>
                  </a:solidFill>
                </a:rPr>
                <a:t>서버에서 사용자의 답 채점 기능</a:t>
              </a:r>
              <a:r>
                <a:rPr lang="ko-KR" altLang="en-US" sz="2300" b="1" dirty="0">
                  <a:solidFill>
                    <a:srgbClr val="0070C0"/>
                  </a:solidFill>
                </a:rPr>
                <a:t>  </a:t>
              </a:r>
              <a:endParaRPr lang="en-US" altLang="ko-KR" sz="2300" b="1" dirty="0">
                <a:solidFill>
                  <a:srgbClr val="0070C0"/>
                </a:solidFill>
              </a:endParaRPr>
            </a:p>
            <a:p>
              <a:pPr marL="342900" indent="-342900" algn="l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2300" b="1" dirty="0">
                  <a:solidFill>
                    <a:schemeClr val="bg1">
                      <a:lumMod val="75000"/>
                    </a:schemeClr>
                  </a:solidFill>
                </a:rPr>
                <a:t>랭킹 기록 및 조회 기능</a:t>
              </a:r>
              <a:endParaRPr lang="en-US" altLang="ko-KR" sz="2300" b="1" dirty="0">
                <a:solidFill>
                  <a:schemeClr val="bg1">
                    <a:lumMod val="75000"/>
                  </a:schemeClr>
                </a:solidFill>
              </a:endParaRPr>
            </a:p>
            <a:p>
              <a:pPr marL="342900" indent="-342900" algn="l">
                <a:lnSpc>
                  <a:spcPct val="200000"/>
                </a:lnSpc>
                <a:buFont typeface="Wingdings" panose="05000000000000000000" pitchFamily="2" charset="2"/>
                <a:buChar char="ü"/>
              </a:pPr>
              <a:r>
                <a:rPr lang="ko-KR" altLang="en-US" sz="2300" b="1" dirty="0">
                  <a:solidFill>
                    <a:schemeClr val="bg1">
                      <a:lumMod val="75000"/>
                    </a:schemeClr>
                  </a:solidFill>
                </a:rPr>
                <a:t>난이도 조회 기능</a:t>
              </a:r>
              <a:endParaRPr lang="en-US" altLang="ko-KR" sz="2300" b="1" dirty="0">
                <a:solidFill>
                  <a:schemeClr val="bg1">
                    <a:lumMod val="75000"/>
                  </a:schemeClr>
                </a:solidFill>
              </a:endParaRPr>
            </a:p>
            <a:p>
              <a:endParaRPr lang="ko-KR" altLang="en-US" dirty="0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3A023E1-8067-4AF8-866F-30A379E1A979}"/>
              </a:ext>
            </a:extLst>
          </p:cNvPr>
          <p:cNvSpPr/>
          <p:nvPr/>
        </p:nvSpPr>
        <p:spPr>
          <a:xfrm>
            <a:off x="11857473" y="4635516"/>
            <a:ext cx="334525" cy="297418"/>
          </a:xfrm>
          <a:prstGeom prst="rect">
            <a:avLst/>
          </a:pr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6433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550257-322E-4FFF-AE84-97EA6EFA9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6" name="화살표: 오각형 55">
            <a:extLst>
              <a:ext uri="{FF2B5EF4-FFF2-40B4-BE49-F238E27FC236}">
                <a16:creationId xmlns:a16="http://schemas.microsoft.com/office/drawing/2014/main" id="{5ED1447F-B5F2-4780-A9FF-633A331E56A0}"/>
              </a:ext>
            </a:extLst>
          </p:cNvPr>
          <p:cNvSpPr/>
          <p:nvPr/>
        </p:nvSpPr>
        <p:spPr>
          <a:xfrm>
            <a:off x="365759" y="762000"/>
            <a:ext cx="7703420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2 </a:t>
            </a:r>
            <a:r>
              <a:rPr lang="ko-KR" altLang="en-US" sz="6000" dirty="0"/>
              <a:t>소프트웨어 설계도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1686071-9C33-400D-A150-747DED4DE419}"/>
              </a:ext>
            </a:extLst>
          </p:cNvPr>
          <p:cNvSpPr/>
          <p:nvPr/>
        </p:nvSpPr>
        <p:spPr>
          <a:xfrm>
            <a:off x="11857473" y="6321343"/>
            <a:ext cx="334525" cy="297418"/>
          </a:xfrm>
          <a:prstGeom prst="rect">
            <a:avLst/>
          </a:pr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79128C9-D30F-4F9A-BFDA-3DBA0CBA1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5959" y="2098585"/>
            <a:ext cx="6089908" cy="475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172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38D39082-3EB3-48D8-B553-94815F23D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18" y="3249088"/>
            <a:ext cx="5462097" cy="33881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7483D64-00AA-48EF-96D1-C4815294F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0830" y="2997843"/>
            <a:ext cx="6266643" cy="380348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1023EEBC-1BC4-403F-B81D-346C6D296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735" y="268940"/>
            <a:ext cx="5852667" cy="323626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550257-322E-4FFF-AE84-97EA6EFA9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1686071-9C33-400D-A150-747DED4DE419}"/>
              </a:ext>
            </a:extLst>
          </p:cNvPr>
          <p:cNvSpPr/>
          <p:nvPr/>
        </p:nvSpPr>
        <p:spPr>
          <a:xfrm>
            <a:off x="11857473" y="6321343"/>
            <a:ext cx="334525" cy="297418"/>
          </a:xfrm>
          <a:prstGeom prst="rect">
            <a:avLst/>
          </a:pr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1E4F25-3ACE-4AB1-B0E6-9BEBE2B896FE}"/>
              </a:ext>
            </a:extLst>
          </p:cNvPr>
          <p:cNvSpPr txBox="1"/>
          <p:nvPr/>
        </p:nvSpPr>
        <p:spPr>
          <a:xfrm>
            <a:off x="2233521" y="6383119"/>
            <a:ext cx="1689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Named Pipe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D84213-B3F6-46BF-9DB0-9DE2ACBFD8D4}"/>
              </a:ext>
            </a:extLst>
          </p:cNvPr>
          <p:cNvSpPr txBox="1"/>
          <p:nvPr/>
        </p:nvSpPr>
        <p:spPr>
          <a:xfrm>
            <a:off x="8292886" y="6383119"/>
            <a:ext cx="199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Shared Memory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A75927-89DF-4696-9EB5-D55C1B4416B5}"/>
              </a:ext>
            </a:extLst>
          </p:cNvPr>
          <p:cNvSpPr txBox="1"/>
          <p:nvPr/>
        </p:nvSpPr>
        <p:spPr>
          <a:xfrm>
            <a:off x="3580263" y="2861826"/>
            <a:ext cx="2353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Message Passing</a:t>
            </a:r>
          </a:p>
        </p:txBody>
      </p:sp>
    </p:spTree>
    <p:extLst>
      <p:ext uri="{BB962C8B-B14F-4D97-AF65-F5344CB8AC3E}">
        <p14:creationId xmlns:p14="http://schemas.microsoft.com/office/powerpoint/2010/main" val="4188190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550257-322E-4FFF-AE84-97EA6EFA9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6" name="화살표: 오각형 55">
            <a:extLst>
              <a:ext uri="{FF2B5EF4-FFF2-40B4-BE49-F238E27FC236}">
                <a16:creationId xmlns:a16="http://schemas.microsoft.com/office/drawing/2014/main" id="{5ED1447F-B5F2-4780-A9FF-633A331E56A0}"/>
              </a:ext>
            </a:extLst>
          </p:cNvPr>
          <p:cNvSpPr/>
          <p:nvPr/>
        </p:nvSpPr>
        <p:spPr>
          <a:xfrm>
            <a:off x="365759" y="762000"/>
            <a:ext cx="7703420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2 </a:t>
            </a:r>
            <a:r>
              <a:rPr lang="ko-KR" altLang="en-US" sz="6000" dirty="0"/>
              <a:t>쓰레드 설계도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1686071-9C33-400D-A150-747DED4DE419}"/>
              </a:ext>
            </a:extLst>
          </p:cNvPr>
          <p:cNvSpPr/>
          <p:nvPr/>
        </p:nvSpPr>
        <p:spPr>
          <a:xfrm>
            <a:off x="11857473" y="6321343"/>
            <a:ext cx="334525" cy="297418"/>
          </a:xfrm>
          <a:prstGeom prst="rect">
            <a:avLst/>
          </a:prstGeom>
          <a:solidFill>
            <a:srgbClr val="CDCD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CEEDD1-22EC-42A5-8323-4D371074B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8360" y="2294704"/>
            <a:ext cx="7559039" cy="405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21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374D43-EE4E-4AD8-A223-F6EC7B2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43301" y="680048"/>
            <a:ext cx="7790046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3 </a:t>
            </a:r>
            <a:r>
              <a:rPr lang="ko-KR" altLang="en-US" sz="6000" dirty="0"/>
              <a:t>소스코드 주요 부분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7C25E8E-7E45-4EF4-8801-776374760E1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310" y="1946895"/>
            <a:ext cx="5036820" cy="21717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5B22203-A8B9-47B6-BBC9-BAD7D93AA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94" y="2025486"/>
            <a:ext cx="4710511" cy="187407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D9504A7-DDC7-491E-BADA-AF21A98C1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7633" y="4303877"/>
            <a:ext cx="3470997" cy="18740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BB4811-C48E-4A1A-A1F1-D27FF8EDC0B8}"/>
              </a:ext>
            </a:extLst>
          </p:cNvPr>
          <p:cNvSpPr txBox="1"/>
          <p:nvPr/>
        </p:nvSpPr>
        <p:spPr>
          <a:xfrm>
            <a:off x="6418202" y="4231341"/>
            <a:ext cx="2116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highlight>
                  <a:srgbClr val="F0F0F0"/>
                </a:highlight>
              </a:rPr>
              <a:t>Shared Memory</a:t>
            </a:r>
            <a:r>
              <a:rPr lang="ko-KR" altLang="en-US" b="1" dirty="0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CF7CDE-3BF0-4C23-9396-DEDC44FA9DDE}"/>
              </a:ext>
            </a:extLst>
          </p:cNvPr>
          <p:cNvSpPr txBox="1"/>
          <p:nvPr/>
        </p:nvSpPr>
        <p:spPr>
          <a:xfrm>
            <a:off x="677994" y="3827667"/>
            <a:ext cx="2116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highlight>
                  <a:srgbClr val="F0F0F0"/>
                </a:highlight>
              </a:rPr>
              <a:t>Pipe</a:t>
            </a:r>
            <a:r>
              <a:rPr lang="ko-KR" altLang="en-US" b="1" dirty="0">
                <a:solidFill>
                  <a:srgbClr val="0000FF"/>
                </a:solidFill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93B40A-0FEF-469E-8656-280249282E26}"/>
              </a:ext>
            </a:extLst>
          </p:cNvPr>
          <p:cNvSpPr txBox="1"/>
          <p:nvPr/>
        </p:nvSpPr>
        <p:spPr>
          <a:xfrm>
            <a:off x="2476912" y="6251533"/>
            <a:ext cx="2116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  <a:r>
              <a:rPr lang="en-US" altLang="ko-KR" b="1" dirty="0">
                <a:highlight>
                  <a:srgbClr val="F0F0F0"/>
                </a:highlight>
              </a:rPr>
              <a:t>Message Passing</a:t>
            </a:r>
            <a:endParaRPr lang="ko-KR" altLang="en-US" b="1" dirty="0">
              <a:highlight>
                <a:srgbClr val="F0F0F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67897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374D43-EE4E-4AD8-A223-F6EC7B2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1D838-48A1-4817-94E7-711C86C50290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389E9BE1-5FA7-4896-8C95-0B6EDB38D6C5}"/>
              </a:ext>
            </a:extLst>
          </p:cNvPr>
          <p:cNvSpPr/>
          <p:nvPr/>
        </p:nvSpPr>
        <p:spPr>
          <a:xfrm>
            <a:off x="343301" y="680048"/>
            <a:ext cx="7790046" cy="1120944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/>
              <a:t>3 </a:t>
            </a:r>
            <a:r>
              <a:rPr lang="ko-KR" altLang="en-US" sz="6000" dirty="0"/>
              <a:t>소스코드 주요 부분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589A095-19E0-461F-A57D-9B0745585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929" y="2550742"/>
            <a:ext cx="9587505" cy="36272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BB2E4D-ACB7-4C69-925F-C2F2BE8E58D5}"/>
              </a:ext>
            </a:extLst>
          </p:cNvPr>
          <p:cNvSpPr txBox="1"/>
          <p:nvPr/>
        </p:nvSpPr>
        <p:spPr>
          <a:xfrm>
            <a:off x="779929" y="2002116"/>
            <a:ext cx="337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00FF"/>
                </a:solidFill>
                <a:highlight>
                  <a:srgbClr val="FFFF00"/>
                </a:highlight>
              </a:rPr>
              <a:t>사진을 읽어 출력하는 부분</a:t>
            </a:r>
          </a:p>
        </p:txBody>
      </p:sp>
    </p:spTree>
    <p:extLst>
      <p:ext uri="{BB962C8B-B14F-4D97-AF65-F5344CB8AC3E}">
        <p14:creationId xmlns:p14="http://schemas.microsoft.com/office/powerpoint/2010/main" val="933985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429</Words>
  <Application>Microsoft Office PowerPoint</Application>
  <PresentationFormat>와이드스크린</PresentationFormat>
  <Paragraphs>106</Paragraphs>
  <Slides>17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HY헤드라인M</vt:lpstr>
      <vt:lpstr>맑은 고딕</vt:lpstr>
      <vt:lpstr>-윤고딕310</vt:lpstr>
      <vt:lpstr>Arial</vt:lpstr>
      <vt:lpstr>Wingdings</vt:lpstr>
      <vt:lpstr>Office 테마</vt:lpstr>
      <vt:lpstr>고급프로그래밍 설계과제 제안서 &lt; 채팅 기반 인물 맞추기 게임 &gt;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Gily</dc:creator>
  <cp:lastModifiedBy>정하림</cp:lastModifiedBy>
  <cp:revision>82</cp:revision>
  <dcterms:created xsi:type="dcterms:W3CDTF">2019-11-15T02:24:39Z</dcterms:created>
  <dcterms:modified xsi:type="dcterms:W3CDTF">2019-12-09T08:31:08Z</dcterms:modified>
</cp:coreProperties>
</file>

<file path=docProps/thumbnail.jpeg>
</file>